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88"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6.05.2019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6.05.2019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6.05.2019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6.05.2019</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6.05.2019</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sz="3600" b="1" dirty="0" smtClean="0"/>
              <a:t>TERME MESLEKİ VE TEKNİK ANADOLU LİSESİ</a:t>
            </a:r>
            <a:endParaRPr lang="tr-TR" sz="3600" b="1" dirty="0"/>
          </a:p>
        </p:txBody>
      </p:sp>
      <p:pic>
        <p:nvPicPr>
          <p:cNvPr id="1026" name="Picture 2" descr="C:\NURULLAH KARATAŞ\D\MÜDÜR YARDIMCISI\TUTANAK VE DİLEKÇELER DOSYASI\tmtal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721496"/>
            <a:ext cx="4136504" cy="41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17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METAL TEKNOLOJİLERİ ALANI</a:t>
            </a:r>
            <a:endParaRPr lang="tr-TR"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1347" y="908720"/>
            <a:ext cx="5280586"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76451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404664"/>
            <a:ext cx="7520940" cy="4392488"/>
          </a:xfrm>
        </p:spPr>
        <p:txBody>
          <a:bodyPr>
            <a:normAutofit fontScale="92500"/>
          </a:bodyPr>
          <a:lstStyle/>
          <a:p>
            <a:pPr algn="ctr"/>
            <a:r>
              <a:rPr lang="tr-TR" sz="4000" dirty="0" smtClean="0"/>
              <a:t>BÜNYESİNDE METAL DOĞRAMA VE KAYNAKCILIK DALLARINI BULUNDURAN BÖLÜMÜMÜZDE 10. SINIFTA 15, 11. SINIFTA 18, 12. SINIFTA 27 OLMAK ÜZERE TOPLAM 60 ÖĞRENCİ BULUNMAKTADIR.</a:t>
            </a:r>
            <a:endParaRPr lang="tr-TR" sz="4000" dirty="0"/>
          </a:p>
        </p:txBody>
      </p:sp>
    </p:spTree>
    <p:extLst>
      <p:ext uri="{BB962C8B-B14F-4D97-AF65-F5344CB8AC3E}">
        <p14:creationId xmlns:p14="http://schemas.microsoft.com/office/powerpoint/2010/main" val="2269788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MOBİLYA VE İÇ MEKAN TEKNOLOJİLERİ ALANI</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1347" y="908720"/>
            <a:ext cx="5280586"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5575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692696"/>
            <a:ext cx="7520940" cy="4176464"/>
          </a:xfrm>
        </p:spPr>
        <p:txBody>
          <a:bodyPr>
            <a:normAutofit fontScale="92500"/>
          </a:bodyPr>
          <a:lstStyle/>
          <a:p>
            <a:pPr lvl="0" algn="ctr"/>
            <a:r>
              <a:rPr lang="tr-TR" sz="4000" dirty="0" smtClean="0">
                <a:solidFill>
                  <a:srgbClr val="000000"/>
                </a:solidFill>
              </a:rPr>
              <a:t>	BÜNYESİNDE İÇ MEKAN VE MOBİLYA DALINI </a:t>
            </a:r>
            <a:r>
              <a:rPr lang="tr-TR" sz="4000" dirty="0">
                <a:solidFill>
                  <a:srgbClr val="000000"/>
                </a:solidFill>
              </a:rPr>
              <a:t>BULUNDURAN BÖLÜMÜMÜZDE 10. SINIFTA </a:t>
            </a:r>
            <a:r>
              <a:rPr lang="tr-TR" sz="4000" dirty="0" smtClean="0">
                <a:solidFill>
                  <a:srgbClr val="000000"/>
                </a:solidFill>
              </a:rPr>
              <a:t>12, </a:t>
            </a:r>
            <a:r>
              <a:rPr lang="tr-TR" sz="4000" dirty="0">
                <a:solidFill>
                  <a:srgbClr val="000000"/>
                </a:solidFill>
              </a:rPr>
              <a:t>11. SINIFTA </a:t>
            </a:r>
            <a:r>
              <a:rPr lang="tr-TR" sz="4000" dirty="0" smtClean="0">
                <a:solidFill>
                  <a:srgbClr val="000000"/>
                </a:solidFill>
              </a:rPr>
              <a:t>8</a:t>
            </a:r>
            <a:r>
              <a:rPr lang="tr-TR" sz="4000" dirty="0">
                <a:solidFill>
                  <a:srgbClr val="000000"/>
                </a:solidFill>
              </a:rPr>
              <a:t>, 12. SINIFTA </a:t>
            </a:r>
            <a:r>
              <a:rPr lang="tr-TR" sz="4000" dirty="0" smtClean="0">
                <a:solidFill>
                  <a:srgbClr val="000000"/>
                </a:solidFill>
              </a:rPr>
              <a:t>9 </a:t>
            </a:r>
            <a:r>
              <a:rPr lang="tr-TR" sz="4000" dirty="0">
                <a:solidFill>
                  <a:srgbClr val="000000"/>
                </a:solidFill>
              </a:rPr>
              <a:t>OLMAK ÜZERE TOPLAM </a:t>
            </a:r>
            <a:r>
              <a:rPr lang="tr-TR" sz="4000" dirty="0" smtClean="0">
                <a:solidFill>
                  <a:srgbClr val="000000"/>
                </a:solidFill>
              </a:rPr>
              <a:t>29 </a:t>
            </a:r>
            <a:r>
              <a:rPr lang="tr-TR" sz="4000" dirty="0">
                <a:solidFill>
                  <a:srgbClr val="000000"/>
                </a:solidFill>
              </a:rPr>
              <a:t>ÖĞRENCİ BULUNMAKTADIR.</a:t>
            </a:r>
          </a:p>
          <a:p>
            <a:endParaRPr lang="tr-TR" dirty="0"/>
          </a:p>
        </p:txBody>
      </p:sp>
    </p:spTree>
    <p:extLst>
      <p:ext uri="{BB962C8B-B14F-4D97-AF65-F5344CB8AC3E}">
        <p14:creationId xmlns:p14="http://schemas.microsoft.com/office/powerpoint/2010/main" val="4120124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projelerimiz</a:t>
            </a:r>
            <a:endParaRPr lang="tr-TR"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980727"/>
            <a:ext cx="4608511" cy="4044149"/>
          </a:xfrm>
        </p:spPr>
      </p:pic>
    </p:spTree>
    <p:extLst>
      <p:ext uri="{BB962C8B-B14F-4D97-AF65-F5344CB8AC3E}">
        <p14:creationId xmlns:p14="http://schemas.microsoft.com/office/powerpoint/2010/main" val="3221623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rgbClr val="FF0000"/>
                </a:solidFill>
              </a:rPr>
              <a:t>MESLEKİ EĞİTİMİN TANITIMI VE AHİLİK</a:t>
            </a:r>
            <a:endParaRPr lang="tr-TR" b="1" dirty="0">
              <a:solidFill>
                <a:srgbClr val="FF0000"/>
              </a:solidFill>
            </a:endParaRPr>
          </a:p>
        </p:txBody>
      </p:sp>
      <p:sp>
        <p:nvSpPr>
          <p:cNvPr id="3" name="İçerik Yer Tutucusu 2"/>
          <p:cNvSpPr>
            <a:spLocks noGrp="1"/>
          </p:cNvSpPr>
          <p:nvPr>
            <p:ph idx="1"/>
          </p:nvPr>
        </p:nvSpPr>
        <p:spPr>
          <a:xfrm>
            <a:off x="822960" y="1100628"/>
            <a:ext cx="7520940" cy="3840540"/>
          </a:xfrm>
        </p:spPr>
        <p:txBody>
          <a:bodyPr>
            <a:noAutofit/>
          </a:bodyPr>
          <a:lstStyle/>
          <a:p>
            <a:pPr algn="ctr"/>
            <a:r>
              <a:rPr lang="tr-TR" sz="3600" dirty="0" smtClean="0"/>
              <a:t>	</a:t>
            </a:r>
            <a:r>
              <a:rPr lang="tr-TR" sz="3200" dirty="0" smtClean="0"/>
              <a:t>GELECEĞİN USTASI, MÜHENDİSİ, ÖĞRETMENİ OLACAK ÖĞRENCİLERİMİZİ MESLEK AHLAKI YÖNÜNDEN GELİŞTİRMEK, AYRICA OKULUMUZU SEÇMEYİ DÜŞÜNEN 8. SINIF ÖĞRENCİLERİNE OKULUMUZU TANITMAKTIR.</a:t>
            </a:r>
            <a:endParaRPr lang="tr-TR" sz="3200" dirty="0"/>
          </a:p>
        </p:txBody>
      </p:sp>
    </p:spTree>
    <p:extLst>
      <p:ext uri="{BB962C8B-B14F-4D97-AF65-F5344CB8AC3E}">
        <p14:creationId xmlns:p14="http://schemas.microsoft.com/office/powerpoint/2010/main" val="1017628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1" y="836712"/>
            <a:ext cx="5690664" cy="3168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33402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980728"/>
            <a:ext cx="5504612"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83916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rgbClr val="FF0000"/>
                </a:solidFill>
              </a:rPr>
              <a:t>SAĞLIĞIN İÇİN BİSİKLETİNLE OKULA</a:t>
            </a:r>
            <a:endParaRPr lang="tr-TR" b="1" dirty="0">
              <a:solidFill>
                <a:srgbClr val="FF0000"/>
              </a:solidFill>
            </a:endParaRPr>
          </a:p>
        </p:txBody>
      </p:sp>
      <p:sp>
        <p:nvSpPr>
          <p:cNvPr id="3" name="İçerik Yer Tutucusu 2"/>
          <p:cNvSpPr>
            <a:spLocks noGrp="1"/>
          </p:cNvSpPr>
          <p:nvPr>
            <p:ph idx="1"/>
          </p:nvPr>
        </p:nvSpPr>
        <p:spPr>
          <a:xfrm>
            <a:off x="827584" y="1196752"/>
            <a:ext cx="7520940" cy="3579849"/>
          </a:xfrm>
        </p:spPr>
        <p:txBody>
          <a:bodyPr>
            <a:noAutofit/>
          </a:bodyPr>
          <a:lstStyle/>
          <a:p>
            <a:pPr algn="ctr"/>
            <a:r>
              <a:rPr lang="tr-TR" sz="3600" dirty="0" smtClean="0"/>
              <a:t>MİLLİ EĞİTİM MÜDÜRLÜĞÜ VE TERME BELEDİYESİ İŞBİRLİĞİ İLE İLÇE OKULLARIMIZA BİSİKLET PARK ALANLARI YAPARAK ÖĞRENCİLERİ BİSİKLET KULLANIMINA TEŞVİK ETMEKTİR.</a:t>
            </a:r>
            <a:endParaRPr lang="tr-TR" sz="3600" dirty="0"/>
          </a:p>
        </p:txBody>
      </p:sp>
    </p:spTree>
    <p:extLst>
      <p:ext uri="{BB962C8B-B14F-4D97-AF65-F5344CB8AC3E}">
        <p14:creationId xmlns:p14="http://schemas.microsoft.com/office/powerpoint/2010/main" val="4233936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836712"/>
            <a:ext cx="4773082" cy="3579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6838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OKULUN TARİHÇESİ</a:t>
            </a:r>
            <a:endParaRPr lang="tr-TR" b="1"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4224" y="908720"/>
            <a:ext cx="5292080" cy="3969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p:cNvSpPr txBox="1"/>
          <p:nvPr/>
        </p:nvSpPr>
        <p:spPr>
          <a:xfrm>
            <a:off x="3331252" y="5301208"/>
            <a:ext cx="2618024" cy="523220"/>
          </a:xfrm>
          <a:prstGeom prst="rect">
            <a:avLst/>
          </a:prstGeom>
          <a:noFill/>
        </p:spPr>
        <p:txBody>
          <a:bodyPr wrap="none" rtlCol="0">
            <a:spAutoFit/>
          </a:bodyPr>
          <a:lstStyle/>
          <a:p>
            <a:r>
              <a:rPr lang="tr-TR" sz="2800" b="1" dirty="0" smtClean="0"/>
              <a:t>YENİ BİNAMIZ</a:t>
            </a:r>
            <a:endParaRPr lang="tr-TR" sz="2800" b="1" dirty="0"/>
          </a:p>
        </p:txBody>
      </p:sp>
    </p:spTree>
    <p:extLst>
      <p:ext uri="{BB962C8B-B14F-4D97-AF65-F5344CB8AC3E}">
        <p14:creationId xmlns:p14="http://schemas.microsoft.com/office/powerpoint/2010/main" val="1468695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836712"/>
            <a:ext cx="4773082" cy="3579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6735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BAŞARILARIMIZ</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991500"/>
            <a:ext cx="4978192" cy="3733644"/>
          </a:xfrm>
        </p:spPr>
      </p:pic>
    </p:spTree>
    <p:extLst>
      <p:ext uri="{BB962C8B-B14F-4D97-AF65-F5344CB8AC3E}">
        <p14:creationId xmlns:p14="http://schemas.microsoft.com/office/powerpoint/2010/main" val="4221470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9. MEB ULUSLARARASI ROBOT YARIŞMASI SERBEST KATEGORİDE İKİNCİLİK</a:t>
            </a:r>
            <a:endParaRPr lang="tr-TR" dirty="0">
              <a:solidFill>
                <a:srgbClr val="FF0000"/>
              </a:solidFill>
            </a:endParaRP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412776"/>
            <a:ext cx="5616624" cy="3159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935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ORDU ÜNİVERSİTESİ 3. ULUSAL ROBOT YARIŞMASI MİNİ SUMODA DÖRDÜNCÜLÜK</a:t>
            </a:r>
            <a:endParaRPr lang="tr-TR" dirty="0">
              <a:solidFill>
                <a:srgbClr val="FF0000"/>
              </a:solidFill>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340768"/>
            <a:ext cx="5688632" cy="3199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50836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rgbClr val="FF0000"/>
                </a:solidFill>
              </a:rPr>
              <a:t>ORDU ÜNİVERSİTESİ </a:t>
            </a:r>
            <a:r>
              <a:rPr lang="tr-TR" dirty="0" smtClean="0">
                <a:solidFill>
                  <a:srgbClr val="FF0000"/>
                </a:solidFill>
              </a:rPr>
              <a:t>4. </a:t>
            </a:r>
            <a:r>
              <a:rPr lang="tr-TR" dirty="0">
                <a:solidFill>
                  <a:srgbClr val="FF0000"/>
                </a:solidFill>
              </a:rPr>
              <a:t>ULUSAL ROBOT YARIŞMASI MİNİ SUMODA </a:t>
            </a:r>
            <a:r>
              <a:rPr lang="tr-TR" dirty="0" smtClean="0">
                <a:solidFill>
                  <a:srgbClr val="FF0000"/>
                </a:solidFill>
              </a:rPr>
              <a:t>İKİNCİLİK</a:t>
            </a:r>
            <a:endParaRPr lang="tr-TR" dirty="0">
              <a:solidFill>
                <a:srgbClr val="FF0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340768"/>
            <a:ext cx="5832648" cy="3280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86028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23. ULUSAL BİLİM OLİMPİYATLARI BİLİŞİM DALINDA KARADENİZ ÜÇÜNCÜLÜĞÜ</a:t>
            </a:r>
            <a:endParaRPr lang="tr-TR" dirty="0">
              <a:solidFill>
                <a:srgbClr val="FF0000"/>
              </a:solidFill>
            </a:endParaRP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86204" y="1778960"/>
            <a:ext cx="3575822" cy="25554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2655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YILDIZ TEKNİK ÜNİVERSİTESİ 4. YILDIZ ROBOCON’17 ROBOT YARIŞMASINDA MİNİ SUMODA DÖRDÜNCÜLÜK</a:t>
            </a:r>
            <a:endParaRPr lang="tr-TR" dirty="0">
              <a:solidFill>
                <a:srgbClr val="FF0000"/>
              </a:solidFill>
            </a:endParaRP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340768"/>
            <a:ext cx="4680520" cy="3510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3701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SAMSUN M.E.M. 2015/2016 EĞİTİMİN YILDIZLARI YILIN SOSYAL PROJE OKULU</a:t>
            </a:r>
            <a:endParaRPr lang="tr-TR" dirty="0">
              <a:solidFill>
                <a:srgbClr val="FF0000"/>
              </a:solidFill>
            </a:endParaRPr>
          </a:p>
        </p:txBody>
      </p:sp>
      <p:pic>
        <p:nvPicPr>
          <p:cNvPr id="14" name="İçerik Yer Tutucusu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340768"/>
            <a:ext cx="4968553" cy="3302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65446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rgbClr val="FF0000"/>
                </a:solidFill>
              </a:rPr>
              <a:t>SAMSUN M.E.M. </a:t>
            </a:r>
            <a:r>
              <a:rPr lang="tr-TR" dirty="0" smtClean="0">
                <a:solidFill>
                  <a:srgbClr val="FF0000"/>
                </a:solidFill>
              </a:rPr>
              <a:t>2016/2017 </a:t>
            </a:r>
            <a:r>
              <a:rPr lang="tr-TR" dirty="0">
                <a:solidFill>
                  <a:srgbClr val="FF0000"/>
                </a:solidFill>
              </a:rPr>
              <a:t>EĞİTİMİN YILDIZLARI YILIN SOSYAL PROJE OKULU</a:t>
            </a: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340768"/>
            <a:ext cx="4968552" cy="3288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3709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AÇILMASI İÇİN TEKLİF EDİLEN BÖLÜMLER</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237" y="1308894"/>
            <a:ext cx="5619750" cy="3162300"/>
          </a:xfrm>
        </p:spPr>
      </p:pic>
    </p:spTree>
    <p:extLst>
      <p:ext uri="{BB962C8B-B14F-4D97-AF65-F5344CB8AC3E}">
        <p14:creationId xmlns:p14="http://schemas.microsoft.com/office/powerpoint/2010/main" val="2821348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052736"/>
            <a:ext cx="7565464" cy="4248472"/>
          </a:xfrm>
        </p:spPr>
        <p:txBody>
          <a:bodyPr>
            <a:normAutofit fontScale="77500" lnSpcReduction="20000"/>
          </a:bodyPr>
          <a:lstStyle/>
          <a:p>
            <a:pPr marL="12700" marR="89535" lvl="0" indent="437515" algn="just" defTabSz="1828726">
              <a:lnSpc>
                <a:spcPct val="115000"/>
              </a:lnSpc>
              <a:spcBef>
                <a:spcPts val="0"/>
              </a:spcBef>
              <a:spcAft>
                <a:spcPts val="1000"/>
              </a:spcAft>
            </a:pPr>
            <a:r>
              <a:rPr lang="tr-TR" sz="4000" b="0" dirty="0" smtClean="0">
                <a:solidFill>
                  <a:prstClr val="black"/>
                </a:solidFill>
                <a:latin typeface="Book Antiqua"/>
                <a:ea typeface="Batang"/>
                <a:cs typeface="Arial"/>
              </a:rPr>
              <a:t>    Terme </a:t>
            </a:r>
            <a:r>
              <a:rPr lang="tr-TR" sz="4000" b="0" dirty="0">
                <a:solidFill>
                  <a:prstClr val="black"/>
                </a:solidFill>
                <a:latin typeface="Book Antiqua"/>
                <a:ea typeface="Batang"/>
                <a:cs typeface="Arial"/>
              </a:rPr>
              <a:t>Mesleki ve Teknik Anadolu Lisesi 1998 yılında açılmıştır. 1998-1999 eğitim-öğretim yılında 75 öğrenci ile eğitim - öğretime başlayarak Elektrik, Metal İşleri, Mobilya ve Dekorasyon bölümlerinden oluşan üç değişik dalda faaliyet göstermiştir.</a:t>
            </a:r>
            <a:endParaRPr lang="tr-TR" sz="4000" b="0" dirty="0">
              <a:solidFill>
                <a:prstClr val="black"/>
              </a:solidFill>
              <a:latin typeface="Book Antiqua"/>
              <a:ea typeface="Times New Roman"/>
              <a:cs typeface="Times New Roman"/>
            </a:endParaRPr>
          </a:p>
          <a:p>
            <a:pPr marL="0" lvl="0" indent="0" algn="just" defTabSz="1828726">
              <a:spcBef>
                <a:spcPts val="0"/>
              </a:spcBef>
            </a:pPr>
            <a:r>
              <a:rPr lang="tr-TR" sz="4000" b="0" dirty="0">
                <a:solidFill>
                  <a:prstClr val="black"/>
                </a:solidFill>
                <a:latin typeface="Book Antiqua"/>
                <a:ea typeface="Batang"/>
                <a:cs typeface="Arial"/>
              </a:rPr>
              <a:t> </a:t>
            </a:r>
            <a:r>
              <a:rPr lang="tr-TR" sz="4000" b="0" dirty="0" smtClean="0">
                <a:solidFill>
                  <a:prstClr val="black"/>
                </a:solidFill>
                <a:latin typeface="Book Antiqua"/>
                <a:ea typeface="Batang"/>
                <a:cs typeface="Arial"/>
              </a:rPr>
              <a:t>          </a:t>
            </a:r>
            <a:endParaRPr lang="tr-TR" sz="4000" b="0" dirty="0">
              <a:solidFill>
                <a:prstClr val="black"/>
              </a:solidFill>
              <a:latin typeface="Arial"/>
            </a:endParaRPr>
          </a:p>
        </p:txBody>
      </p:sp>
    </p:spTree>
    <p:extLst>
      <p:ext uri="{BB962C8B-B14F-4D97-AF65-F5344CB8AC3E}">
        <p14:creationId xmlns:p14="http://schemas.microsoft.com/office/powerpoint/2010/main" val="812834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MOTOR TEKNOLOJİLERİ ALANI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6016" y="1100138"/>
            <a:ext cx="5374192" cy="3579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4172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KİMYA TEKNOLOJİLERİ ALANI</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79" y="1100138"/>
            <a:ext cx="5832649" cy="3579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35332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NEDEN MESLEK LİSESİ</a:t>
            </a:r>
            <a:endParaRPr lang="tr-TR" dirty="0"/>
          </a:p>
        </p:txBody>
      </p:sp>
      <p:sp>
        <p:nvSpPr>
          <p:cNvPr id="3" name="İçerik Yer Tutucusu 2"/>
          <p:cNvSpPr>
            <a:spLocks noGrp="1"/>
          </p:cNvSpPr>
          <p:nvPr>
            <p:ph idx="1"/>
          </p:nvPr>
        </p:nvSpPr>
        <p:spPr>
          <a:xfrm>
            <a:off x="827584" y="1124744"/>
            <a:ext cx="7520940" cy="3600400"/>
          </a:xfrm>
        </p:spPr>
        <p:txBody>
          <a:bodyPr>
            <a:normAutofit fontScale="92500" lnSpcReduction="20000"/>
          </a:bodyPr>
          <a:lstStyle/>
          <a:p>
            <a:pPr algn="just"/>
            <a:r>
              <a:rPr lang="tr-TR" sz="1900" dirty="0" smtClean="0"/>
              <a:t>• </a:t>
            </a:r>
            <a:r>
              <a:rPr lang="tr-TR" sz="2200" dirty="0"/>
              <a:t>Mesleki ve Teknik Anadolu Liselerinde okuyan öğrenciler diğer normal liselerdeki öğrenciler gibi tüm kültür derslerini en iyi şekilde okulda alırlar. Bunun yanında da meslek bilgisi derslerini alırlar. </a:t>
            </a:r>
            <a:endParaRPr lang="tr-TR" sz="2200" dirty="0" smtClean="0"/>
          </a:p>
          <a:p>
            <a:pPr algn="just"/>
            <a:r>
              <a:rPr lang="tr-TR" sz="2200" dirty="0" smtClean="0"/>
              <a:t>• </a:t>
            </a:r>
            <a:r>
              <a:rPr lang="tr-TR" sz="2200" dirty="0"/>
              <a:t>Mesleki ve Teknik Anadolu Liselerin, </a:t>
            </a:r>
            <a:r>
              <a:rPr lang="tr-TR" sz="2200" dirty="0" err="1" smtClean="0"/>
              <a:t>varolan</a:t>
            </a:r>
            <a:r>
              <a:rPr lang="tr-TR" sz="2200" dirty="0" smtClean="0"/>
              <a:t> </a:t>
            </a:r>
            <a:r>
              <a:rPr lang="tr-TR" sz="2200" dirty="0"/>
              <a:t>bölümlerinden mezun olanlar, 3795 sayılı Kanuna göre TEKNİSYEN unvanı ile istihdam edilirler. </a:t>
            </a:r>
            <a:endParaRPr lang="tr-TR" sz="2200" dirty="0" smtClean="0"/>
          </a:p>
          <a:p>
            <a:pPr algn="just"/>
            <a:r>
              <a:rPr lang="tr-TR" sz="2200" dirty="0" smtClean="0"/>
              <a:t>• </a:t>
            </a:r>
            <a:r>
              <a:rPr lang="tr-TR" sz="2200" dirty="0"/>
              <a:t>Yüksek öğretime devam etmeyenlerin iş bulmaları ve mesleklerinde ilerlemeleri daha kolay olmaktadır. </a:t>
            </a:r>
            <a:endParaRPr lang="tr-TR" sz="2200" dirty="0" smtClean="0"/>
          </a:p>
          <a:p>
            <a:pPr algn="just"/>
            <a:r>
              <a:rPr lang="tr-TR" sz="2200" dirty="0" smtClean="0"/>
              <a:t>• </a:t>
            </a:r>
            <a:r>
              <a:rPr lang="tr-TR" sz="2200" dirty="0"/>
              <a:t>Öğretim süresi dört yıl olan meslekî ve teknik orta öğretim kurumlarını bitirenlere 3308 sayılı kanuna göre Ustalık Belgesinin yetki ve sorumluluklarına sahip İŞ YERİ AÇMA BELGESİ verilir.</a:t>
            </a:r>
          </a:p>
        </p:txBody>
      </p:sp>
    </p:spTree>
    <p:extLst>
      <p:ext uri="{BB962C8B-B14F-4D97-AF65-F5344CB8AC3E}">
        <p14:creationId xmlns:p14="http://schemas.microsoft.com/office/powerpoint/2010/main" val="3436662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UNUTMAYIN!</a:t>
            </a:r>
            <a:endParaRPr lang="tr-TR" dirty="0"/>
          </a:p>
        </p:txBody>
      </p:sp>
      <p:sp>
        <p:nvSpPr>
          <p:cNvPr id="3" name="İçerik Yer Tutucusu 2"/>
          <p:cNvSpPr>
            <a:spLocks noGrp="1"/>
          </p:cNvSpPr>
          <p:nvPr>
            <p:ph idx="1"/>
          </p:nvPr>
        </p:nvSpPr>
        <p:spPr>
          <a:xfrm>
            <a:off x="827584" y="1268760"/>
            <a:ext cx="7520940" cy="3336484"/>
          </a:xfrm>
        </p:spPr>
        <p:txBody>
          <a:bodyPr>
            <a:normAutofit lnSpcReduction="10000"/>
          </a:bodyPr>
          <a:lstStyle/>
          <a:p>
            <a:pPr>
              <a:buAutoNum type="arabicPeriod"/>
            </a:pPr>
            <a:r>
              <a:rPr lang="tr-TR" sz="2000" dirty="0" smtClean="0"/>
              <a:t>Meslek </a:t>
            </a:r>
            <a:r>
              <a:rPr lang="tr-TR" sz="2000" dirty="0"/>
              <a:t>yaşamı anlamlı kılar. </a:t>
            </a:r>
            <a:endParaRPr lang="tr-TR" sz="2000" dirty="0" smtClean="0"/>
          </a:p>
          <a:p>
            <a:pPr>
              <a:buAutoNum type="arabicPeriod"/>
            </a:pPr>
            <a:r>
              <a:rPr lang="tr-TR" sz="2000" dirty="0" smtClean="0"/>
              <a:t>Size </a:t>
            </a:r>
            <a:r>
              <a:rPr lang="tr-TR" sz="2000" dirty="0"/>
              <a:t>toplum içinde bir yer sağlar. </a:t>
            </a:r>
            <a:endParaRPr lang="tr-TR" sz="2000" dirty="0" smtClean="0"/>
          </a:p>
          <a:p>
            <a:pPr>
              <a:buAutoNum type="arabicPeriod"/>
            </a:pPr>
            <a:r>
              <a:rPr lang="tr-TR" sz="2000" dirty="0" smtClean="0"/>
              <a:t>Meslek </a:t>
            </a:r>
            <a:r>
              <a:rPr lang="tr-TR" sz="2000" dirty="0"/>
              <a:t>bir statü sembolüdür. </a:t>
            </a:r>
            <a:endParaRPr lang="tr-TR" sz="2000" dirty="0" smtClean="0"/>
          </a:p>
          <a:p>
            <a:pPr>
              <a:buAutoNum type="arabicPeriod"/>
            </a:pPr>
            <a:r>
              <a:rPr lang="tr-TR" sz="2000" dirty="0" smtClean="0"/>
              <a:t>Meslek </a:t>
            </a:r>
            <a:r>
              <a:rPr lang="tr-TR" sz="2000" dirty="0"/>
              <a:t>size bir sorumluluk yükler. </a:t>
            </a:r>
            <a:endParaRPr lang="tr-TR" sz="2000" dirty="0" smtClean="0"/>
          </a:p>
          <a:p>
            <a:pPr>
              <a:buAutoNum type="arabicPeriod"/>
            </a:pPr>
            <a:r>
              <a:rPr lang="tr-TR" sz="2000" dirty="0" smtClean="0"/>
              <a:t>Gerçekleştirebileceğiniz </a:t>
            </a:r>
            <a:r>
              <a:rPr lang="tr-TR" sz="2000" dirty="0"/>
              <a:t>performansı ortaya koyar. </a:t>
            </a:r>
            <a:endParaRPr lang="tr-TR" sz="2000" dirty="0" smtClean="0"/>
          </a:p>
          <a:p>
            <a:pPr>
              <a:buAutoNum type="arabicPeriod"/>
            </a:pPr>
            <a:r>
              <a:rPr lang="tr-TR" sz="2000" dirty="0" smtClean="0"/>
              <a:t>Meslek </a:t>
            </a:r>
            <a:r>
              <a:rPr lang="tr-TR" sz="2000" dirty="0"/>
              <a:t>olgunlaşmanızı sağlar ve yaratıcı olmanıza olanak sağlar. </a:t>
            </a:r>
            <a:endParaRPr lang="tr-TR" sz="2000" dirty="0" smtClean="0"/>
          </a:p>
          <a:p>
            <a:pPr>
              <a:buAutoNum type="arabicPeriod"/>
            </a:pPr>
            <a:r>
              <a:rPr lang="tr-TR" sz="2000" dirty="0" smtClean="0"/>
              <a:t>Meslek </a:t>
            </a:r>
            <a:r>
              <a:rPr lang="tr-TR" sz="2000" dirty="0"/>
              <a:t>ekonomik özgürlük sağlar. </a:t>
            </a:r>
            <a:endParaRPr lang="tr-TR" sz="2000" dirty="0" smtClean="0"/>
          </a:p>
          <a:p>
            <a:pPr>
              <a:buAutoNum type="arabicPeriod"/>
            </a:pPr>
            <a:r>
              <a:rPr lang="tr-TR" sz="2000" dirty="0" smtClean="0"/>
              <a:t>Meslek </a:t>
            </a:r>
            <a:r>
              <a:rPr lang="tr-TR" sz="2000" dirty="0"/>
              <a:t>kendinizi gerçekleştirmeyi sağlar.</a:t>
            </a:r>
          </a:p>
        </p:txBody>
      </p:sp>
    </p:spTree>
    <p:extLst>
      <p:ext uri="{BB962C8B-B14F-4D97-AF65-F5344CB8AC3E}">
        <p14:creationId xmlns:p14="http://schemas.microsoft.com/office/powerpoint/2010/main" val="2389183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5188" y="456084"/>
            <a:ext cx="4125044" cy="4125044"/>
          </a:xfrm>
          <a:prstGeom prst="ellipse">
            <a:avLst/>
          </a:prstGeom>
          <a:ln>
            <a:noFill/>
          </a:ln>
          <a:effectLst>
            <a:softEdge rad="112500"/>
          </a:effectLst>
        </p:spPr>
      </p:pic>
    </p:spTree>
    <p:extLst>
      <p:ext uri="{BB962C8B-B14F-4D97-AF65-F5344CB8AC3E}">
        <p14:creationId xmlns:p14="http://schemas.microsoft.com/office/powerpoint/2010/main" val="2583902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241020" cy="4464496"/>
          </a:xfrm>
        </p:spPr>
        <p:txBody>
          <a:bodyPr>
            <a:noAutofit/>
          </a:bodyPr>
          <a:lstStyle/>
          <a:p>
            <a:r>
              <a:rPr lang="tr-TR" sz="2000" b="0" dirty="0">
                <a:solidFill>
                  <a:prstClr val="black"/>
                </a:solidFill>
                <a:latin typeface="Book Antiqua"/>
                <a:ea typeface="Batang"/>
                <a:cs typeface="Arial"/>
              </a:rPr>
              <a:t> </a:t>
            </a:r>
            <a:r>
              <a:rPr lang="tr-TR" sz="2000" b="0" dirty="0" smtClean="0">
                <a:solidFill>
                  <a:prstClr val="black"/>
                </a:solidFill>
                <a:latin typeface="Book Antiqua"/>
                <a:ea typeface="Batang"/>
                <a:cs typeface="Arial"/>
              </a:rPr>
              <a:t>	Terme</a:t>
            </a:r>
            <a:r>
              <a:rPr lang="tr-TR" sz="2000" b="0" dirty="0">
                <a:solidFill>
                  <a:prstClr val="black"/>
                </a:solidFill>
                <a:latin typeface="Book Antiqua"/>
                <a:ea typeface="Batang"/>
                <a:cs typeface="Arial"/>
              </a:rPr>
              <a:t>' de bulunan işletmelerdeki esnafların yoğun talepleri üzerine okulumuz bünyesinde 2000 yılında Mesleki Eğitim Merkezi açılmıştır. 2000-2001 eğitim-öğretim yılında 210 öğrenci ile eğitim - öğretime başlanmıştır. Çırak öğrencilere kalfalık eğitimi, kalfalara ustalık eğitimi, ustalara da usta öğreticilik eğitimi verilmektedir. Mesleki Eğitim Merkezi, okulumuz bünyesinde 2018-2019 eğitim-öğretim yılında da faaliyetlerine devam etmektedir. Mesleki Eğitim Merkezimizde, çırakların teorik eğitiminin yanı sıra gerekli şartları yerine getiren kalfa ve usta adaylarına, başarılı olmaları durumunda kalfalık ve ustalık belgeleri verilmektedir. 2004-2005 eğitim-öğretim yılında Mesleki ve Teknik Anadolu Lisesi bünyesine “Bilgisayar Bölümü” de eklenmiştir. Okulumuz 2018-2019 eğitim-öğretim yılında dört alan ve 5 dal ile eğitim öğretim faaliyetlerine devam etmektedir.</a:t>
            </a:r>
            <a:endParaRPr lang="tr-TR" sz="2000" dirty="0"/>
          </a:p>
        </p:txBody>
      </p:sp>
    </p:spTree>
    <p:extLst>
      <p:ext uri="{BB962C8B-B14F-4D97-AF65-F5344CB8AC3E}">
        <p14:creationId xmlns:p14="http://schemas.microsoft.com/office/powerpoint/2010/main" val="2727073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BÖLÜMLERİMİZ</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052736"/>
            <a:ext cx="8157608" cy="3569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5120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BİLİŞİM TEKNOLOJİLERİ ALANI</a:t>
            </a:r>
            <a:endParaRPr lang="tr-TR"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937494"/>
            <a:ext cx="5184576" cy="3888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04199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0"/>
            <a:ext cx="7520940" cy="4941168"/>
          </a:xfrm>
        </p:spPr>
        <p:txBody>
          <a:bodyPr>
            <a:noAutofit/>
          </a:bodyPr>
          <a:lstStyle/>
          <a:p>
            <a:pPr algn="ctr"/>
            <a:r>
              <a:rPr lang="tr-TR" sz="3600" dirty="0" smtClean="0"/>
              <a:t>BÜNYESİNDE WEB PROGRAMCILIĞI VE BİLGİSAYAR TEKNİK SERVİSİ DALLARINI BULUNDURAN BÖLÜMÜMÜZDE 10. SINIFTA 15, 11. SINIFTA 13, 12. SINIFTA 17 OLMAK ÜZERE TOPLAM 45 ÖĞRENCİ BULUNMAKTADIR.</a:t>
            </a:r>
          </a:p>
        </p:txBody>
      </p:sp>
    </p:spTree>
    <p:extLst>
      <p:ext uri="{BB962C8B-B14F-4D97-AF65-F5344CB8AC3E}">
        <p14:creationId xmlns:p14="http://schemas.microsoft.com/office/powerpoint/2010/main" val="1369676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ELEKTRİK/ELEKTRONİK TEKNOLOJİLERİ ALANI</a:t>
            </a:r>
            <a:endParaRPr lang="tr-TR"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1347" y="908720"/>
            <a:ext cx="5280586"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19512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0"/>
            <a:ext cx="7520940" cy="4941168"/>
          </a:xfrm>
        </p:spPr>
        <p:txBody>
          <a:bodyPr>
            <a:noAutofit/>
          </a:bodyPr>
          <a:lstStyle/>
          <a:p>
            <a:pPr algn="ctr"/>
            <a:r>
              <a:rPr lang="tr-TR" sz="3600" dirty="0" smtClean="0"/>
              <a:t>	BÜNYESİNDE ELEKTRİKLİ EV ALETLERİ VE PANO TESİSAT VE PANO MONTÖRLÜĞÜ DALLARINI BULUNDURAN BÖLÜMÜMÜZDE 10. SINFTA 15, 11. SINIFTA 23, 12. SINIFTA 29 OLMAK ÜZERE TOPLAM 67 ÖĞRENCİ BULUNMAKTADIR.</a:t>
            </a:r>
            <a:endParaRPr lang="tr-TR" sz="3600" dirty="0"/>
          </a:p>
        </p:txBody>
      </p:sp>
    </p:spTree>
    <p:extLst>
      <p:ext uri="{BB962C8B-B14F-4D97-AF65-F5344CB8AC3E}">
        <p14:creationId xmlns:p14="http://schemas.microsoft.com/office/powerpoint/2010/main" val="230943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245</TotalTime>
  <Words>384</Words>
  <Application>Microsoft Office PowerPoint</Application>
  <PresentationFormat>Ekran Gösterisi (4:3)</PresentationFormat>
  <Paragraphs>45</Paragraphs>
  <Slides>34</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34</vt:i4>
      </vt:variant>
    </vt:vector>
  </HeadingPairs>
  <TitlesOfParts>
    <vt:vector size="43" baseType="lpstr">
      <vt:lpstr>Arial</vt:lpstr>
      <vt:lpstr>Batang</vt:lpstr>
      <vt:lpstr>Book Antiqua</vt:lpstr>
      <vt:lpstr>Franklin Gothic Book</vt:lpstr>
      <vt:lpstr>Franklin Gothic Medium</vt:lpstr>
      <vt:lpstr>Times New Roman</vt:lpstr>
      <vt:lpstr>Tunga</vt:lpstr>
      <vt:lpstr>Wingdings</vt:lpstr>
      <vt:lpstr>Açılar</vt:lpstr>
      <vt:lpstr>TERME MESLEKİ VE TEKNİK ANADOLU LİSESİ</vt:lpstr>
      <vt:lpstr>OKULUN TARİHÇESİ</vt:lpstr>
      <vt:lpstr>PowerPoint Sunusu</vt:lpstr>
      <vt:lpstr>PowerPoint Sunusu</vt:lpstr>
      <vt:lpstr>BÖLÜMLERİMİZ</vt:lpstr>
      <vt:lpstr>BİLİŞİM TEKNOLOJİLERİ ALANI</vt:lpstr>
      <vt:lpstr>PowerPoint Sunusu</vt:lpstr>
      <vt:lpstr>ELEKTRİK/ELEKTRONİK TEKNOLOJİLERİ ALANI</vt:lpstr>
      <vt:lpstr>PowerPoint Sunusu</vt:lpstr>
      <vt:lpstr>METAL TEKNOLOJİLERİ ALANI</vt:lpstr>
      <vt:lpstr>PowerPoint Sunusu</vt:lpstr>
      <vt:lpstr>MOBİLYA VE İÇ MEKAN TEKNOLOJİLERİ ALANI</vt:lpstr>
      <vt:lpstr>PowerPoint Sunusu</vt:lpstr>
      <vt:lpstr>projelerimiz</vt:lpstr>
      <vt:lpstr>MESLEKİ EĞİTİMİN TANITIMI VE AHİLİK</vt:lpstr>
      <vt:lpstr>PowerPoint Sunusu</vt:lpstr>
      <vt:lpstr>PowerPoint Sunusu</vt:lpstr>
      <vt:lpstr>SAĞLIĞIN İÇİN BİSİKLETİNLE OKULA</vt:lpstr>
      <vt:lpstr>PowerPoint Sunusu</vt:lpstr>
      <vt:lpstr>PowerPoint Sunusu</vt:lpstr>
      <vt:lpstr>BAŞARILARIMIZ</vt:lpstr>
      <vt:lpstr>9. MEB ULUSLARARASI ROBOT YARIŞMASI SERBEST KATEGORİDE İKİNCİLİK</vt:lpstr>
      <vt:lpstr>ORDU ÜNİVERSİTESİ 3. ULUSAL ROBOT YARIŞMASI MİNİ SUMODA DÖRDÜNCÜLÜK</vt:lpstr>
      <vt:lpstr>ORDU ÜNİVERSİTESİ 4. ULUSAL ROBOT YARIŞMASI MİNİ SUMODA İKİNCİLİK</vt:lpstr>
      <vt:lpstr>23. ULUSAL BİLİM OLİMPİYATLARI BİLİŞİM DALINDA KARADENİZ ÜÇÜNCÜLÜĞÜ</vt:lpstr>
      <vt:lpstr>YILDIZ TEKNİK ÜNİVERSİTESİ 4. YILDIZ ROBOCON’17 ROBOT YARIŞMASINDA MİNİ SUMODA DÖRDÜNCÜLÜK</vt:lpstr>
      <vt:lpstr>SAMSUN M.E.M. 2015/2016 EĞİTİMİN YILDIZLARI YILIN SOSYAL PROJE OKULU</vt:lpstr>
      <vt:lpstr>SAMSUN M.E.M. 2016/2017 EĞİTİMİN YILDIZLARI YILIN SOSYAL PROJE OKULU</vt:lpstr>
      <vt:lpstr>AÇILMASI İÇİN TEKLİF EDİLEN BÖLÜMLER</vt:lpstr>
      <vt:lpstr>MOTOR TEKNOLOJİLERİ ALANI</vt:lpstr>
      <vt:lpstr>KİMYA TEKNOLOJİLERİ ALANI</vt:lpstr>
      <vt:lpstr>NEDEN MESLEK LİSESİ</vt:lpstr>
      <vt:lpstr>UNUTMAYIN!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TERME MESLEKİ VE TEKNİK ANADOLU LİSESİ</dc:title>
  <dc:creator>nurullah karatas</dc:creator>
  <cp:lastModifiedBy>Elektrik</cp:lastModifiedBy>
  <cp:revision>22</cp:revision>
  <dcterms:created xsi:type="dcterms:W3CDTF">2019-03-27T12:15:52Z</dcterms:created>
  <dcterms:modified xsi:type="dcterms:W3CDTF">2019-05-06T08:23:32Z</dcterms:modified>
</cp:coreProperties>
</file>